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265" r:id="rId5"/>
    <p:sldId id="267" r:id="rId6"/>
    <p:sldId id="268" r:id="rId7"/>
    <p:sldId id="297" r:id="rId8"/>
    <p:sldId id="296" r:id="rId9"/>
    <p:sldId id="298" r:id="rId10"/>
    <p:sldId id="302" r:id="rId11"/>
    <p:sldId id="299" r:id="rId12"/>
    <p:sldId id="301" r:id="rId13"/>
    <p:sldId id="303" r:id="rId14"/>
    <p:sldId id="304" r:id="rId15"/>
  </p:sldIdLst>
  <p:sldSz cx="12192000" cy="6858000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797"/>
    <a:srgbClr val="FF6161"/>
    <a:srgbClr val="FF4747"/>
    <a:srgbClr val="B0C6CA"/>
    <a:srgbClr val="6699A1"/>
    <a:srgbClr val="FFABAB"/>
    <a:srgbClr val="FF4B4B"/>
    <a:srgbClr val="86ADB3"/>
    <a:srgbClr val="A5D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7" autoAdjust="0"/>
    <p:restoredTop sz="95317" autoAdjust="0"/>
  </p:normalViewPr>
  <p:slideViewPr>
    <p:cSldViewPr snapToGrid="0" showGuides="1">
      <p:cViewPr varScale="1">
        <p:scale>
          <a:sx n="89" d="100"/>
          <a:sy n="89" d="100"/>
        </p:scale>
        <p:origin x="-258" y="-108"/>
      </p:cViewPr>
      <p:guideLst>
        <p:guide orient="horz" pos="2092"/>
        <p:guide pos="4815"/>
        <p:guide pos="3454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F56E8-21FE-4E0E-8CE9-04A9F0D0765D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CDFE7DF6-076D-40A7-8D85-067FBC2BABBE}">
      <dgm:prSet/>
      <dgm:spPr/>
      <dgm:t>
        <a:bodyPr/>
        <a:lstStyle/>
        <a:p>
          <a:r>
            <a:rPr lang="zh-CN" dirty="0"/>
            <a:t>应纳入数量、实际纳入数量、占比，这三个数据不能漏</a:t>
          </a:r>
        </a:p>
      </dgm:t>
    </dgm:pt>
    <dgm:pt modelId="{6DA2D238-94BD-4BDC-9363-760CEFEF4417}" cxnId="{68FEF14E-A843-4474-859F-404F180E96B7}" type="parTrans">
      <dgm:prSet/>
      <dgm:spPr/>
      <dgm:t>
        <a:bodyPr/>
        <a:lstStyle/>
        <a:p>
          <a:endParaRPr lang="zh-CN" altLang="en-US"/>
        </a:p>
      </dgm:t>
    </dgm:pt>
    <dgm:pt modelId="{05BA75BA-55B9-4F77-84C0-27C4DB156B3D}" cxnId="{68FEF14E-A843-4474-859F-404F180E96B7}" type="sibTrans">
      <dgm:prSet/>
      <dgm:spPr/>
      <dgm:t>
        <a:bodyPr/>
        <a:lstStyle/>
        <a:p>
          <a:endParaRPr lang="zh-CN" altLang="en-US"/>
        </a:p>
      </dgm:t>
    </dgm:pt>
    <dgm:pt modelId="{EE16C456-4BAF-48E1-BE8A-F2ABEC389A1A}">
      <dgm:prSet/>
      <dgm:spPr/>
      <dgm:t>
        <a:bodyPr/>
        <a:lstStyle/>
        <a:p>
          <a:r>
            <a:rPr lang="zh-CN" dirty="0"/>
            <a:t>盈亏金额</a:t>
          </a:r>
          <a:r>
            <a:rPr lang="en-US" dirty="0"/>
            <a:t>=</a:t>
          </a:r>
          <a:r>
            <a:rPr lang="zh-CN" dirty="0"/>
            <a:t>总收入金额</a:t>
          </a:r>
          <a:r>
            <a:rPr lang="en-US" dirty="0"/>
            <a:t>-</a:t>
          </a:r>
          <a:r>
            <a:rPr lang="zh-CN" dirty="0"/>
            <a:t>实际费用</a:t>
          </a:r>
        </a:p>
      </dgm:t>
    </dgm:pt>
    <dgm:pt modelId="{117D2FD8-B931-4BDB-ACE0-A9798FC7FCBB}" cxnId="{34B71472-D335-4C86-AFD8-A425A24AFFEE}" type="parTrans">
      <dgm:prSet/>
      <dgm:spPr/>
      <dgm:t>
        <a:bodyPr/>
        <a:lstStyle/>
        <a:p>
          <a:endParaRPr lang="zh-CN" altLang="en-US"/>
        </a:p>
      </dgm:t>
    </dgm:pt>
    <dgm:pt modelId="{4CAA0DB7-927C-41CA-8B5F-565C14CCCF7A}" cxnId="{34B71472-D335-4C86-AFD8-A425A24AFFEE}" type="sibTrans">
      <dgm:prSet/>
      <dgm:spPr/>
      <dgm:t>
        <a:bodyPr/>
        <a:lstStyle/>
        <a:p>
          <a:endParaRPr lang="zh-CN" altLang="en-US"/>
        </a:p>
      </dgm:t>
    </dgm:pt>
    <dgm:pt modelId="{8883A1A9-403D-45AB-AB98-75C8F909360F}">
      <dgm:prSet/>
      <dgm:spPr/>
      <dgm:t>
        <a:bodyPr/>
        <a:lstStyle/>
        <a:p>
          <a:r>
            <a:rPr lang="zh-CN" dirty="0"/>
            <a:t>表间表内的需平衡，盈亏总和得对上</a:t>
          </a:r>
        </a:p>
      </dgm:t>
    </dgm:pt>
    <dgm:pt modelId="{76A0BEAF-652E-4669-BB0A-607D58EF8275}" cxnId="{42AD8DF1-9302-4A26-AF13-BD922C9A3696}" type="parTrans">
      <dgm:prSet/>
      <dgm:spPr/>
      <dgm:t>
        <a:bodyPr/>
        <a:lstStyle/>
        <a:p>
          <a:endParaRPr lang="zh-CN" altLang="en-US"/>
        </a:p>
      </dgm:t>
    </dgm:pt>
    <dgm:pt modelId="{4EA4E8F9-CE86-435D-9E83-997DBD194D19}" cxnId="{42AD8DF1-9302-4A26-AF13-BD922C9A3696}" type="sibTrans">
      <dgm:prSet/>
      <dgm:spPr/>
      <dgm:t>
        <a:bodyPr/>
        <a:lstStyle/>
        <a:p>
          <a:endParaRPr lang="zh-CN" altLang="en-US"/>
        </a:p>
      </dgm:t>
    </dgm:pt>
    <dgm:pt modelId="{F026723F-6DEE-4590-AC2E-CDF80A672D25}">
      <dgm:prSet/>
      <dgm:spPr/>
      <dgm:t>
        <a:bodyPr/>
        <a:lstStyle/>
        <a:p>
          <a:r>
            <a:rPr lang="zh-CN" dirty="0"/>
            <a:t>总收入金额和实际费用均不包括“除外内容”和超标床位费</a:t>
          </a:r>
        </a:p>
      </dgm:t>
    </dgm:pt>
    <dgm:pt modelId="{B226C97A-67C5-4AC3-BDEF-86343621EFE2}" cxnId="{F3E37DE5-E662-4C29-8B50-2027AB887EFE}" type="parTrans">
      <dgm:prSet/>
      <dgm:spPr/>
      <dgm:t>
        <a:bodyPr/>
        <a:lstStyle/>
        <a:p>
          <a:endParaRPr lang="zh-CN" altLang="en-US"/>
        </a:p>
      </dgm:t>
    </dgm:pt>
    <dgm:pt modelId="{63054260-D670-421F-9C64-A3334A251A4D}" cxnId="{F3E37DE5-E662-4C29-8B50-2027AB887EFE}" type="sibTrans">
      <dgm:prSet/>
      <dgm:spPr/>
      <dgm:t>
        <a:bodyPr/>
        <a:lstStyle/>
        <a:p>
          <a:endParaRPr lang="zh-CN" altLang="en-US"/>
        </a:p>
      </dgm:t>
    </dgm:pt>
    <dgm:pt modelId="{9FB1468E-A833-4F0A-A7E5-150982CC1017}" type="pres">
      <dgm:prSet presAssocID="{786F56E8-21FE-4E0E-8CE9-04A9F0D0765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AAE20BE-68EA-4B28-9505-5D7D9C50E1A6}" type="pres">
      <dgm:prSet presAssocID="{786F56E8-21FE-4E0E-8CE9-04A9F0D0765D}" presName="diamond" presStyleLbl="bgShp" presStyleIdx="0" presStyleCnt="1"/>
      <dgm:spPr/>
    </dgm:pt>
    <dgm:pt modelId="{3550A764-3E57-48B4-A442-7DF36CCA2A59}" type="pres">
      <dgm:prSet presAssocID="{786F56E8-21FE-4E0E-8CE9-04A9F0D0765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25FBA7-ABBC-4D4C-8324-982306B9ABFC}" type="pres">
      <dgm:prSet presAssocID="{786F56E8-21FE-4E0E-8CE9-04A9F0D0765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D92218-B515-4613-AC6F-4E01C58623D4}" type="pres">
      <dgm:prSet presAssocID="{786F56E8-21FE-4E0E-8CE9-04A9F0D0765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0FD1BD-639C-4946-AD1A-96F99BA6AABC}" type="pres">
      <dgm:prSet presAssocID="{786F56E8-21FE-4E0E-8CE9-04A9F0D0765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50F5558-4873-46C4-A584-3E577B57C8EA}" type="presOf" srcId="{786F56E8-21FE-4E0E-8CE9-04A9F0D0765D}" destId="{9FB1468E-A833-4F0A-A7E5-150982CC1017}" srcOrd="0" destOrd="0" presId="urn:microsoft.com/office/officeart/2005/8/layout/matrix3"/>
    <dgm:cxn modelId="{34B71472-D335-4C86-AFD8-A425A24AFFEE}" srcId="{786F56E8-21FE-4E0E-8CE9-04A9F0D0765D}" destId="{EE16C456-4BAF-48E1-BE8A-F2ABEC389A1A}" srcOrd="1" destOrd="0" parTransId="{117D2FD8-B931-4BDB-ACE0-A9798FC7FCBB}" sibTransId="{4CAA0DB7-927C-41CA-8B5F-565C14CCCF7A}"/>
    <dgm:cxn modelId="{7B7E451A-BDE3-4543-A4F0-2A57F6DC3EE9}" type="presOf" srcId="{EE16C456-4BAF-48E1-BE8A-F2ABEC389A1A}" destId="{A025FBA7-ABBC-4D4C-8324-982306B9ABFC}" srcOrd="0" destOrd="0" presId="urn:microsoft.com/office/officeart/2005/8/layout/matrix3"/>
    <dgm:cxn modelId="{6B8DDB74-9097-46A5-87E2-CCF0F3466344}" type="presOf" srcId="{CDFE7DF6-076D-40A7-8D85-067FBC2BABBE}" destId="{3550A764-3E57-48B4-A442-7DF36CCA2A59}" srcOrd="0" destOrd="0" presId="urn:microsoft.com/office/officeart/2005/8/layout/matrix3"/>
    <dgm:cxn modelId="{7685B899-2F5E-49DC-80D1-D6D865EA6954}" type="presOf" srcId="{F026723F-6DEE-4590-AC2E-CDF80A672D25}" destId="{350FD1BD-639C-4946-AD1A-96F99BA6AABC}" srcOrd="0" destOrd="0" presId="urn:microsoft.com/office/officeart/2005/8/layout/matrix3"/>
    <dgm:cxn modelId="{F3E37DE5-E662-4C29-8B50-2027AB887EFE}" srcId="{786F56E8-21FE-4E0E-8CE9-04A9F0D0765D}" destId="{F026723F-6DEE-4590-AC2E-CDF80A672D25}" srcOrd="3" destOrd="0" parTransId="{B226C97A-67C5-4AC3-BDEF-86343621EFE2}" sibTransId="{63054260-D670-421F-9C64-A3334A251A4D}"/>
    <dgm:cxn modelId="{42AD8DF1-9302-4A26-AF13-BD922C9A3696}" srcId="{786F56E8-21FE-4E0E-8CE9-04A9F0D0765D}" destId="{8883A1A9-403D-45AB-AB98-75C8F909360F}" srcOrd="2" destOrd="0" parTransId="{76A0BEAF-652E-4669-BB0A-607D58EF8275}" sibTransId="{4EA4E8F9-CE86-435D-9E83-997DBD194D19}"/>
    <dgm:cxn modelId="{68FEF14E-A843-4474-859F-404F180E96B7}" srcId="{786F56E8-21FE-4E0E-8CE9-04A9F0D0765D}" destId="{CDFE7DF6-076D-40A7-8D85-067FBC2BABBE}" srcOrd="0" destOrd="0" parTransId="{6DA2D238-94BD-4BDC-9363-760CEFEF4417}" sibTransId="{05BA75BA-55B9-4F77-84C0-27C4DB156B3D}"/>
    <dgm:cxn modelId="{8EBD695D-30AB-4CA3-9360-ADE170E9AF42}" type="presOf" srcId="{8883A1A9-403D-45AB-AB98-75C8F909360F}" destId="{A7D92218-B515-4613-AC6F-4E01C58623D4}" srcOrd="0" destOrd="0" presId="urn:microsoft.com/office/officeart/2005/8/layout/matrix3"/>
    <dgm:cxn modelId="{0951AEFF-97CF-407A-B2BE-1555BD4DECCA}" type="presParOf" srcId="{9FB1468E-A833-4F0A-A7E5-150982CC1017}" destId="{2AAE20BE-68EA-4B28-9505-5D7D9C50E1A6}" srcOrd="0" destOrd="0" presId="urn:microsoft.com/office/officeart/2005/8/layout/matrix3"/>
    <dgm:cxn modelId="{E235376B-EC76-4015-84FC-54910BCDD9F4}" type="presParOf" srcId="{9FB1468E-A833-4F0A-A7E5-150982CC1017}" destId="{3550A764-3E57-48B4-A442-7DF36CCA2A59}" srcOrd="1" destOrd="0" presId="urn:microsoft.com/office/officeart/2005/8/layout/matrix3"/>
    <dgm:cxn modelId="{BBD04BB1-083A-4D7A-949A-AA7EF9D9732D}" type="presParOf" srcId="{9FB1468E-A833-4F0A-A7E5-150982CC1017}" destId="{A025FBA7-ABBC-4D4C-8324-982306B9ABFC}" srcOrd="2" destOrd="0" presId="urn:microsoft.com/office/officeart/2005/8/layout/matrix3"/>
    <dgm:cxn modelId="{9C4359C2-2ABD-4CFA-A288-CD508598663A}" type="presParOf" srcId="{9FB1468E-A833-4F0A-A7E5-150982CC1017}" destId="{A7D92218-B515-4613-AC6F-4E01C58623D4}" srcOrd="3" destOrd="0" presId="urn:microsoft.com/office/officeart/2005/8/layout/matrix3"/>
    <dgm:cxn modelId="{7380184A-2AE8-4923-8220-40F1E1A4582D}" type="presParOf" srcId="{9FB1468E-A833-4F0A-A7E5-150982CC1017}" destId="{350FD1BD-639C-4946-AD1A-96F99BA6AAB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E20BE-68EA-4B28-9505-5D7D9C50E1A6}">
      <dsp:nvSpPr>
        <dsp:cNvPr id="0" name=""/>
        <dsp:cNvSpPr/>
      </dsp:nvSpPr>
      <dsp:spPr>
        <a:xfrm>
          <a:off x="2226445" y="0"/>
          <a:ext cx="4362698" cy="4362698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0A764-3E57-48B4-A442-7DF36CCA2A59}">
      <dsp:nvSpPr>
        <dsp:cNvPr id="0" name=""/>
        <dsp:cNvSpPr/>
      </dsp:nvSpPr>
      <dsp:spPr>
        <a:xfrm>
          <a:off x="2640901" y="414456"/>
          <a:ext cx="1701452" cy="17014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500" kern="1200" dirty="0"/>
            <a:t>应纳入数量、实际纳入数量、占比，这三个数据不能漏</a:t>
          </a:r>
        </a:p>
      </dsp:txBody>
      <dsp:txXfrm>
        <a:off x="2723959" y="497514"/>
        <a:ext cx="1535336" cy="1535336"/>
      </dsp:txXfrm>
    </dsp:sp>
    <dsp:sp modelId="{A025FBA7-ABBC-4D4C-8324-982306B9ABFC}">
      <dsp:nvSpPr>
        <dsp:cNvPr id="0" name=""/>
        <dsp:cNvSpPr/>
      </dsp:nvSpPr>
      <dsp:spPr>
        <a:xfrm>
          <a:off x="4473234" y="414456"/>
          <a:ext cx="1701452" cy="17014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500" kern="1200" dirty="0"/>
            <a:t>盈亏金额</a:t>
          </a:r>
          <a:r>
            <a:rPr lang="en-US" sz="1500" kern="1200" dirty="0"/>
            <a:t>=</a:t>
          </a:r>
          <a:r>
            <a:rPr lang="zh-CN" sz="1500" kern="1200" dirty="0"/>
            <a:t>总收入金额</a:t>
          </a:r>
          <a:r>
            <a:rPr lang="en-US" sz="1500" kern="1200" dirty="0"/>
            <a:t>-</a:t>
          </a:r>
          <a:r>
            <a:rPr lang="zh-CN" sz="1500" kern="1200" dirty="0"/>
            <a:t>实际费用</a:t>
          </a:r>
        </a:p>
      </dsp:txBody>
      <dsp:txXfrm>
        <a:off x="4556292" y="497514"/>
        <a:ext cx="1535336" cy="1535336"/>
      </dsp:txXfrm>
    </dsp:sp>
    <dsp:sp modelId="{A7D92218-B515-4613-AC6F-4E01C58623D4}">
      <dsp:nvSpPr>
        <dsp:cNvPr id="0" name=""/>
        <dsp:cNvSpPr/>
      </dsp:nvSpPr>
      <dsp:spPr>
        <a:xfrm>
          <a:off x="2640901" y="2246789"/>
          <a:ext cx="1701452" cy="17014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500" kern="1200" dirty="0"/>
            <a:t>表间表内的需平衡，盈亏总和得对上</a:t>
          </a:r>
        </a:p>
      </dsp:txBody>
      <dsp:txXfrm>
        <a:off x="2723959" y="2329847"/>
        <a:ext cx="1535336" cy="1535336"/>
      </dsp:txXfrm>
    </dsp:sp>
    <dsp:sp modelId="{350FD1BD-639C-4946-AD1A-96F99BA6AABC}">
      <dsp:nvSpPr>
        <dsp:cNvPr id="0" name=""/>
        <dsp:cNvSpPr/>
      </dsp:nvSpPr>
      <dsp:spPr>
        <a:xfrm>
          <a:off x="4473234" y="2246789"/>
          <a:ext cx="1701452" cy="17014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500" kern="1200" dirty="0"/>
            <a:t>总收入金额和实际费用均不包括“除外内容”和超标床位费</a:t>
          </a:r>
        </a:p>
      </dsp:txBody>
      <dsp:txXfrm>
        <a:off x="4556292" y="2329847"/>
        <a:ext cx="1535336" cy="1535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C976ED8-A2F8-44B2-9E9B-484DCC3D921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fld id="{167FA93C-29B1-4199-89B1-C9D8A0C7888C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575AF166-D0FE-40B3-9ED7-1C524B3E0E47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575AF166-D0FE-40B3-9ED7-1C524B3E0E47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575AF166-D0FE-40B3-9ED7-1C524B3E0E47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1654-C328-4D7F-8379-14C1805D0D0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21DB7-F3D9-48CB-8617-87E748E928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2489-02C9-4B03-8508-CE0419D7D36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826D8-9AD3-419B-A4E6-CC8E8BEDD67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E0AC-1760-453B-913D-8414A7E3B03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3F0D1-4657-4B7B-8EC0-DFDEE341E1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B258-F792-467C-8952-6564F7F7A64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DC5-71A1-4D20-8EF0-8F919F29C0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8ED0-4CC8-41FB-A813-AF3EE990F4E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E3268-E185-4A0B-A5A9-CD634315B0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B230-0B8A-4324-8096-B0A755B49C0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879A5-D176-4ABC-9E08-BE7D148649D6}" type="slidenum">
              <a:rPr lang="zh-CN" altLang="en-US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C78F-01F3-4EBB-8C19-5282C12060D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41306-BA03-4BCE-9FF0-80456018BC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8795-3798-49B7-99EE-351E9F40A0C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07729-9787-46F8-B085-CA1F955117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7328-FDBE-4128-A06A-0E4EBD2AD1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54854-6997-4642-95D0-70E8C6EE6C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D367-96EF-42E6-B24E-CA1E7E032EF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B825A-7E81-44C3-B3B9-3CE7C7317B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923F-5CC1-47A1-8CDC-A5AB7535644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47B71-0CCF-4F19-BDED-D37F0E2613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E8DB8C-8B3F-437E-8616-505C52744BC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80C1C8B-0847-42AA-878D-865D1C9E509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11.xml"/><Relationship Id="rId7" Type="http://schemas.openxmlformats.org/officeDocument/2006/relationships/tags" Target="../tags/tag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hemeOverride" Target="../theme/themeOverride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6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9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 cstate="screen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22897" y="2568892"/>
            <a:ext cx="826380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公立医疗</a:t>
            </a:r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机构按病种收付费</a:t>
            </a:r>
            <a:endParaRPr lang="en-US" altLang="zh-CN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数据传送及报表报送</a:t>
            </a:r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4"/>
          <p:cNvGrpSpPr/>
          <p:nvPr/>
        </p:nvGrpSpPr>
        <p:grpSpPr>
          <a:xfrm>
            <a:off x="6022164" y="5903160"/>
            <a:ext cx="226800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7" name="L 形 6"/>
            <p:cNvSpPr/>
            <p:nvPr/>
          </p:nvSpPr>
          <p:spPr>
            <a:xfrm rot="18924075">
              <a:off x="6206392" y="5132079"/>
              <a:ext cx="253801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L 形 8"/>
            <p:cNvSpPr/>
            <p:nvPr/>
          </p:nvSpPr>
          <p:spPr>
            <a:xfrm rot="18924075">
              <a:off x="6205617" y="5399928"/>
              <a:ext cx="259186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L 形 9"/>
            <p:cNvSpPr/>
            <p:nvPr/>
          </p:nvSpPr>
          <p:spPr>
            <a:xfrm rot="18924075">
              <a:off x="6205521" y="5733920"/>
              <a:ext cx="259851" cy="254814"/>
            </a:xfrm>
            <a:prstGeom prst="corner">
              <a:avLst>
                <a:gd name="adj1" fmla="val 19465"/>
                <a:gd name="adj2" fmla="val 21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" name="等腰三角形 7"/>
          <p:cNvSpPr/>
          <p:nvPr/>
        </p:nvSpPr>
        <p:spPr>
          <a:xfrm rot="3259845">
            <a:off x="9952811" y="1690174"/>
            <a:ext cx="939800" cy="76835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rot="10800000">
            <a:off x="1885036" y="2344705"/>
            <a:ext cx="6799262" cy="396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19459845">
            <a:off x="643277" y="2899889"/>
            <a:ext cx="1209600" cy="12093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3259845">
            <a:off x="909251" y="5843198"/>
            <a:ext cx="471487" cy="47160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3259845">
            <a:off x="10859221" y="2978980"/>
            <a:ext cx="504000" cy="503265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4447340" y="3996201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 bwMode="auto">
          <a:xfrm>
            <a:off x="2944139" y="739417"/>
            <a:ext cx="5650569" cy="4122403"/>
            <a:chOff x="3072990" y="984084"/>
            <a:chExt cx="5651364" cy="4121380"/>
          </a:xfrm>
        </p:grpSpPr>
        <p:sp>
          <p:nvSpPr>
            <p:cNvPr id="180" name="矩形 179"/>
            <p:cNvSpPr/>
            <p:nvPr/>
          </p:nvSpPr>
          <p:spPr>
            <a:xfrm rot="1197552">
              <a:off x="3636008" y="1275143"/>
              <a:ext cx="824516" cy="823708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1" name="矩形 180"/>
            <p:cNvSpPr/>
            <p:nvPr/>
          </p:nvSpPr>
          <p:spPr>
            <a:xfrm rot="8972468">
              <a:off x="3072990" y="984084"/>
              <a:ext cx="403282" cy="4031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2" name="矩形 181"/>
            <p:cNvSpPr/>
            <p:nvPr/>
          </p:nvSpPr>
          <p:spPr>
            <a:xfrm rot="8972468">
              <a:off x="8238286" y="4619810"/>
              <a:ext cx="486068" cy="48565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1269822" y="1268687"/>
            <a:ext cx="8747303" cy="4247261"/>
            <a:chOff x="1597639" y="1406397"/>
            <a:chExt cx="8746801" cy="4246077"/>
          </a:xfrm>
        </p:grpSpPr>
        <p:sp>
          <p:nvSpPr>
            <p:cNvPr id="183" name="任意多边形 182"/>
            <p:cNvSpPr/>
            <p:nvPr/>
          </p:nvSpPr>
          <p:spPr>
            <a:xfrm rot="20711973">
              <a:off x="1597639" y="1406397"/>
              <a:ext cx="381519" cy="391593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84" name="等腰三角形 183"/>
            <p:cNvSpPr/>
            <p:nvPr/>
          </p:nvSpPr>
          <p:spPr>
            <a:xfrm rot="20678025">
              <a:off x="9577722" y="4987496"/>
              <a:ext cx="766718" cy="664978"/>
            </a:xfrm>
            <a:prstGeom prst="triangle">
              <a:avLst/>
            </a:prstGeom>
            <a:solidFill>
              <a:schemeClr val="accent5">
                <a:lumMod val="7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5" name="任意多边形 184"/>
            <p:cNvSpPr/>
            <p:nvPr/>
          </p:nvSpPr>
          <p:spPr>
            <a:xfrm rot="3259845">
              <a:off x="3104775" y="4464012"/>
              <a:ext cx="395177" cy="395977"/>
            </a:xfrm>
            <a:custGeom>
              <a:avLst/>
              <a:gdLst>
                <a:gd name="connsiteX0" fmla="*/ 0 w 470364"/>
                <a:gd name="connsiteY0" fmla="*/ 769750 h 769750"/>
                <a:gd name="connsiteX1" fmla="*/ 0 w 470364"/>
                <a:gd name="connsiteY1" fmla="*/ 3 h 769750"/>
                <a:gd name="connsiteX2" fmla="*/ 1 w 470364"/>
                <a:gd name="connsiteY2" fmla="*/ 0 h 769750"/>
                <a:gd name="connsiteX3" fmla="*/ 470364 w 470364"/>
                <a:gd name="connsiteY3" fmla="*/ 769750 h 76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364" h="769750">
                  <a:moveTo>
                    <a:pt x="0" y="769750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470364" y="7697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矩形 59"/>
          <p:cNvSpPr/>
          <p:nvPr/>
        </p:nvSpPr>
        <p:spPr bwMode="auto">
          <a:xfrm rot="9252532">
            <a:off x="10996251" y="5562179"/>
            <a:ext cx="486000" cy="485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6329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可另行收费的除外耗材传送规范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1466191" y="813374"/>
            <a:ext cx="7828811" cy="9986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错误传送示例三（传送“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HBZ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”开头编码的同时，仅传送具体组合项目，未传送“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97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”开头打包项）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12" name="内容占位符 7"/>
          <p:cNvGraphicFramePr/>
          <p:nvPr/>
        </p:nvGraphicFramePr>
        <p:xfrm>
          <a:off x="1466191" y="2152629"/>
          <a:ext cx="7920878" cy="337508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501588"/>
                <a:gridCol w="1785818"/>
                <a:gridCol w="1158368"/>
                <a:gridCol w="1158368"/>
                <a:gridCol w="1158368"/>
                <a:gridCol w="1158368"/>
              </a:tblGrid>
              <a:tr h="6750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项目编码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项目名称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项目单位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项目单价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项目数量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项目金额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675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H000398007000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髋臼杯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个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675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H000398010000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生物型髋臼杯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个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675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H000839001000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股骨柄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个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675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HBZ006000000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人工髋关节</a:t>
                      </a:r>
                      <a:endParaRPr lang="zh-CN" alt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套</a:t>
                      </a:r>
                      <a:endParaRPr lang="zh-CN" alt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36594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36594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对话气泡: 椭圆形 12"/>
          <p:cNvSpPr/>
          <p:nvPr/>
        </p:nvSpPr>
        <p:spPr>
          <a:xfrm>
            <a:off x="8844598" y="1428254"/>
            <a:ext cx="2659830" cy="1108142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7030A0"/>
                </a:solidFill>
              </a:rPr>
              <a:t>缺失</a:t>
            </a:r>
            <a:r>
              <a:rPr lang="en-US" altLang="zh-CN" sz="1400" dirty="0">
                <a:solidFill>
                  <a:srgbClr val="7030A0"/>
                </a:solidFill>
              </a:rPr>
              <a:t>97</a:t>
            </a:r>
            <a:r>
              <a:rPr lang="zh-CN" altLang="en-US" sz="1400" dirty="0">
                <a:solidFill>
                  <a:srgbClr val="7030A0"/>
                </a:solidFill>
              </a:rPr>
              <a:t>开头的打包主项，（</a:t>
            </a:r>
            <a:r>
              <a:rPr lang="en-US" altLang="zh-CN" sz="1400" dirty="0">
                <a:solidFill>
                  <a:srgbClr val="7030A0"/>
                </a:solidFill>
              </a:rPr>
              <a:t>970001000000</a:t>
            </a:r>
            <a:r>
              <a:rPr lang="zh-CN" altLang="en-US" sz="1400" dirty="0">
                <a:solidFill>
                  <a:srgbClr val="7030A0"/>
                </a:solidFill>
              </a:rPr>
              <a:t>人工髋关节耗材包）</a:t>
            </a:r>
            <a:endParaRPr lang="zh-CN" altLang="en-U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 143"/>
          <p:cNvSpPr/>
          <p:nvPr/>
        </p:nvSpPr>
        <p:spPr>
          <a:xfrm>
            <a:off x="4040189" y="-6350"/>
            <a:ext cx="4098924" cy="6870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-7939" y="0"/>
            <a:ext cx="405288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8139113" y="0"/>
            <a:ext cx="4092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4763" y="1"/>
            <a:ext cx="4040188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8" name="矩形 147"/>
          <p:cNvSpPr/>
          <p:nvPr/>
        </p:nvSpPr>
        <p:spPr>
          <a:xfrm>
            <a:off x="8143875" y="1"/>
            <a:ext cx="4048125" cy="1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 cstate="screen"/>
          <a:srcRect t="2054" b="3954"/>
          <a:stretch>
            <a:fillRect/>
          </a:stretch>
        </p:blipFill>
        <p:spPr>
          <a:xfrm>
            <a:off x="-12700" y="154801"/>
            <a:ext cx="12244388" cy="654762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2701" y="6702425"/>
            <a:ext cx="4057333" cy="1547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044950" y="6702425"/>
            <a:ext cx="4098925" cy="1682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144193" y="6702425"/>
            <a:ext cx="4079874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497168" y="763056"/>
            <a:ext cx="63401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每月按病种收付费开展情况的报送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530423" y="1579320"/>
          <a:ext cx="8815589" cy="436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PA_直接连接符 18"/>
          <p:cNvCxnSpPr/>
          <p:nvPr>
            <p:custDataLst>
              <p:tags r:id="rId7"/>
            </p:custDataLst>
          </p:nvPr>
        </p:nvCxnSpPr>
        <p:spPr>
          <a:xfrm flipH="1" flipV="1">
            <a:off x="1921899" y="375875"/>
            <a:ext cx="5172755" cy="47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14228" y="1687969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53"/>
          <p:cNvSpPr/>
          <p:nvPr/>
        </p:nvSpPr>
        <p:spPr>
          <a:xfrm rot="3259845">
            <a:off x="10052739" y="3448023"/>
            <a:ext cx="379682" cy="655599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任意多边形 54"/>
          <p:cNvSpPr/>
          <p:nvPr/>
        </p:nvSpPr>
        <p:spPr>
          <a:xfrm rot="5050286">
            <a:off x="10419938" y="1398579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517828" y="651293"/>
            <a:ext cx="864000" cy="864000"/>
            <a:chOff x="2517828" y="1926040"/>
            <a:chExt cx="864000" cy="864000"/>
          </a:xfrm>
        </p:grpSpPr>
        <p:sp>
          <p:nvSpPr>
            <p:cNvPr id="25" name="矩形 24"/>
            <p:cNvSpPr/>
            <p:nvPr/>
          </p:nvSpPr>
          <p:spPr>
            <a:xfrm rot="5400000">
              <a:off x="2517828" y="1926040"/>
              <a:ext cx="864000" cy="8640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45525" y="2004097"/>
              <a:ext cx="8086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任意多边形 54"/>
          <p:cNvSpPr/>
          <p:nvPr/>
        </p:nvSpPr>
        <p:spPr>
          <a:xfrm rot="20313339">
            <a:off x="1376723" y="2964926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54"/>
          <p:cNvGrpSpPr/>
          <p:nvPr/>
        </p:nvGrpSpPr>
        <p:grpSpPr>
          <a:xfrm>
            <a:off x="5972714" y="5654824"/>
            <a:ext cx="231237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32" name="L 形 31"/>
            <p:cNvSpPr/>
            <p:nvPr/>
          </p:nvSpPr>
          <p:spPr>
            <a:xfrm rot="18924075">
              <a:off x="6206392" y="5132079"/>
              <a:ext cx="253801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L 形 32"/>
            <p:cNvSpPr/>
            <p:nvPr/>
          </p:nvSpPr>
          <p:spPr>
            <a:xfrm rot="18924075">
              <a:off x="6205617" y="5399928"/>
              <a:ext cx="259186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L 形 33"/>
            <p:cNvSpPr/>
            <p:nvPr/>
          </p:nvSpPr>
          <p:spPr>
            <a:xfrm rot="18924075">
              <a:off x="6205521" y="5733920"/>
              <a:ext cx="259851" cy="254814"/>
            </a:xfrm>
            <a:prstGeom prst="corner">
              <a:avLst>
                <a:gd name="adj1" fmla="val 19465"/>
                <a:gd name="adj2" fmla="val 21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604110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510161"/>
            <a:ext cx="6329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每月按病种收付费开展情况的报送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801688" y="1420008"/>
          <a:ext cx="9552793" cy="4348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958"/>
                <a:gridCol w="765595"/>
                <a:gridCol w="723529"/>
                <a:gridCol w="630985"/>
                <a:gridCol w="664638"/>
                <a:gridCol w="594528"/>
                <a:gridCol w="605746"/>
                <a:gridCol w="729137"/>
                <a:gridCol w="706703"/>
                <a:gridCol w="89446"/>
                <a:gridCol w="676149"/>
                <a:gridCol w="98402"/>
                <a:gridCol w="754128"/>
                <a:gridCol w="852530"/>
                <a:gridCol w="751573"/>
                <a:gridCol w="605746"/>
              </a:tblGrid>
              <a:tr h="524155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泉州市按病种收费</a:t>
                      </a:r>
                      <a:r>
                        <a:rPr lang="en-US" altLang="zh-CN" sz="1600" b="1" u="none" strike="noStrike" dirty="0">
                          <a:effectLst/>
                        </a:rPr>
                        <a:t>2019</a:t>
                      </a:r>
                      <a:r>
                        <a:rPr lang="zh-CN" altLang="en-US" sz="1600" b="1" u="none" strike="noStrike" dirty="0">
                          <a:effectLst/>
                        </a:rPr>
                        <a:t>年  月情况表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2078"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填报单位：                                                                                    填报时间：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914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序号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病种编码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病种名称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应纳入</a:t>
                      </a:r>
                      <a:b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数量</a:t>
                      </a:r>
                      <a:endParaRPr lang="zh-CN" altLang="en-US" sz="105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实际纳入</a:t>
                      </a:r>
                      <a:b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数量</a:t>
                      </a:r>
                      <a:endParaRPr lang="zh-CN" altLang="en-US" sz="105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占比</a:t>
                      </a:r>
                      <a:b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）</a:t>
                      </a:r>
                      <a:endParaRPr lang="zh-CN" altLang="en-US" sz="105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收费标准</a:t>
                      </a:r>
                      <a:br>
                        <a:rPr lang="zh-CN" altLang="en-US" sz="1050" u="none" strike="noStrike" dirty="0">
                          <a:effectLst/>
                        </a:rPr>
                      </a:br>
                      <a:r>
                        <a:rPr lang="en-US" altLang="zh-CN" sz="1050" u="none" strike="noStrike" dirty="0">
                          <a:effectLst/>
                        </a:rPr>
                        <a:t>(</a:t>
                      </a:r>
                      <a:r>
                        <a:rPr lang="zh-CN" altLang="en-US" sz="1050" u="none" strike="noStrike" dirty="0">
                          <a:effectLst/>
                        </a:rPr>
                        <a:t>元）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总收入金额 </a:t>
                      </a:r>
                      <a:br>
                        <a:rPr lang="zh-CN" altLang="en-US" sz="1050" u="none" strike="noStrike" dirty="0">
                          <a:effectLst/>
                        </a:rPr>
                      </a:br>
                      <a:r>
                        <a:rPr lang="en-US" altLang="zh-CN" sz="1050" u="none" strike="noStrike" dirty="0">
                          <a:effectLst/>
                        </a:rPr>
                        <a:t>(</a:t>
                      </a:r>
                      <a:r>
                        <a:rPr lang="zh-CN" altLang="en-US" sz="1050" u="none" strike="noStrike" dirty="0">
                          <a:effectLst/>
                        </a:rPr>
                        <a:t>元）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实际费用</a:t>
                      </a:r>
                      <a:br>
                        <a:rPr lang="zh-CN" altLang="en-US" sz="1050" u="none" strike="noStrike" dirty="0">
                          <a:effectLst/>
                        </a:rPr>
                      </a:br>
                      <a:r>
                        <a:rPr lang="en-US" altLang="zh-CN" sz="1050" u="none" strike="noStrike" dirty="0">
                          <a:effectLst/>
                        </a:rPr>
                        <a:t>(</a:t>
                      </a:r>
                      <a:r>
                        <a:rPr lang="zh-CN" altLang="en-US" sz="1050" u="none" strike="noStrike" dirty="0">
                          <a:effectLst/>
                        </a:rPr>
                        <a:t>元）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实际次均费用</a:t>
                      </a:r>
                      <a:br>
                        <a:rPr lang="zh-CN" altLang="en-US" sz="1050" u="none" strike="noStrike" dirty="0">
                          <a:effectLst/>
                        </a:rPr>
                      </a:br>
                      <a:r>
                        <a:rPr lang="en-US" altLang="zh-CN" sz="1050" u="none" strike="noStrike" dirty="0">
                          <a:effectLst/>
                        </a:rPr>
                        <a:t>(</a:t>
                      </a:r>
                      <a:r>
                        <a:rPr lang="zh-CN" altLang="en-US" sz="1050" u="none" strike="noStrike" dirty="0">
                          <a:effectLst/>
                        </a:rPr>
                        <a:t>元）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盈亏金额</a:t>
                      </a:r>
                      <a:b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altLang="zh-CN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zh-CN" altLang="en-US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元）</a:t>
                      </a:r>
                      <a:endParaRPr lang="zh-CN" altLang="en-US" sz="105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“除外内容”耗材费用</a:t>
                      </a:r>
                      <a:br>
                        <a:rPr lang="zh-CN" altLang="en-US" sz="1050" u="none" strike="noStrike">
                          <a:effectLst/>
                        </a:rPr>
                      </a:br>
                      <a:r>
                        <a:rPr lang="en-US" altLang="zh-CN" sz="1050" u="none" strike="noStrike">
                          <a:effectLst/>
                        </a:rPr>
                        <a:t>(</a:t>
                      </a:r>
                      <a:r>
                        <a:rPr lang="zh-CN" altLang="en-US" sz="1050" u="none" strike="noStrike">
                          <a:effectLst/>
                        </a:rPr>
                        <a:t>元）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床位超标</a:t>
                      </a:r>
                      <a:br>
                        <a:rPr lang="zh-CN" altLang="en-US" sz="1050" u="none" strike="noStrike">
                          <a:effectLst/>
                        </a:rPr>
                      </a:br>
                      <a:r>
                        <a:rPr lang="zh-CN" altLang="en-US" sz="1050" u="none" strike="noStrike">
                          <a:effectLst/>
                        </a:rPr>
                        <a:t>费用</a:t>
                      </a:r>
                      <a:br>
                        <a:rPr lang="zh-CN" altLang="en-US" sz="1050" u="none" strike="noStrike">
                          <a:effectLst/>
                        </a:rPr>
                      </a:br>
                      <a:r>
                        <a:rPr lang="en-US" altLang="zh-CN" sz="1050" u="none" strike="noStrike">
                          <a:effectLst/>
                        </a:rPr>
                        <a:t>(</a:t>
                      </a:r>
                      <a:r>
                        <a:rPr lang="zh-CN" altLang="en-US" sz="1050" u="none" strike="noStrike">
                          <a:effectLst/>
                        </a:rPr>
                        <a:t>元）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备注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</a:tr>
              <a:tr h="272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5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7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8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14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</a:tr>
              <a:tr h="2720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</a:tr>
              <a:tr h="2720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</a:tr>
              <a:tr h="2720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</a:tr>
              <a:tr h="19369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</a:tr>
              <a:tr h="460046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填报科室：                          填报人：                        联系电话：                        医院负责人：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</a:tr>
              <a:tr h="43182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备注：</a:t>
                      </a:r>
                      <a:r>
                        <a:rPr lang="en-US" altLang="zh-CN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zh-CN" alt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6=5/4</a:t>
                      </a:r>
                      <a:r>
                        <a:rPr lang="zh-CN" alt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；</a:t>
                      </a:r>
                      <a:r>
                        <a:rPr lang="en-US" altLang="zh-CN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8=7*5</a:t>
                      </a:r>
                      <a:r>
                        <a:rPr lang="zh-CN" alt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；</a:t>
                      </a:r>
                      <a:r>
                        <a:rPr lang="en-US" altLang="zh-CN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10=9/5;11=8-9</a:t>
                      </a:r>
                      <a:endParaRPr lang="en-US" altLang="zh-CN" sz="110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</a:tr>
              <a:tr h="596558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</a:t>
                      </a:r>
                      <a:r>
                        <a:rPr lang="en-US" altLang="zh-CN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zh-CN" alt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、总收入和实际费用均不包括“除外内容”的耗材以及患者自愿选择单人间、双人间以及特需病房，其床位超过普通病房标准部分</a:t>
                      </a:r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7261" marR="7261" marT="7261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 143"/>
          <p:cNvSpPr/>
          <p:nvPr/>
        </p:nvSpPr>
        <p:spPr>
          <a:xfrm>
            <a:off x="4040188" y="0"/>
            <a:ext cx="41084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-7938" y="0"/>
            <a:ext cx="4048126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8148638" y="0"/>
            <a:ext cx="405797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-47631" y="1"/>
            <a:ext cx="4092582" cy="1529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8" name="矩形 147"/>
          <p:cNvSpPr/>
          <p:nvPr/>
        </p:nvSpPr>
        <p:spPr>
          <a:xfrm>
            <a:off x="8143875" y="0"/>
            <a:ext cx="4094162" cy="1548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 cstate="screen"/>
          <a:srcRect t="2054" b="3954"/>
          <a:stretch>
            <a:fillRect/>
          </a:stretch>
        </p:blipFill>
        <p:spPr>
          <a:xfrm>
            <a:off x="-20640" y="154802"/>
            <a:ext cx="12200257" cy="6547622"/>
          </a:xfrm>
          <a:prstGeom prst="rect">
            <a:avLst/>
          </a:prstGeom>
        </p:spPr>
      </p:pic>
      <p:sp>
        <p:nvSpPr>
          <p:cNvPr id="524" name="文本框 523"/>
          <p:cNvSpPr txBox="1">
            <a:spLocks noChangeArrowheads="1"/>
          </p:cNvSpPr>
          <p:nvPr/>
        </p:nvSpPr>
        <p:spPr bwMode="auto">
          <a:xfrm>
            <a:off x="939750" y="2731006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</a:rPr>
              <a:t>目录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5" name="文本框 524"/>
          <p:cNvSpPr txBox="1"/>
          <p:nvPr/>
        </p:nvSpPr>
        <p:spPr>
          <a:xfrm>
            <a:off x="606326" y="3418567"/>
            <a:ext cx="18774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CONTENTS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-20640" y="6703208"/>
            <a:ext cx="4060827" cy="1547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139113" y="6702425"/>
            <a:ext cx="4084956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434567" y="2120540"/>
            <a:ext cx="76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476826" y="2189526"/>
            <a:ext cx="473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可另行收费的除外耗材传送规范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PA_组合 13"/>
          <p:cNvGrpSpPr/>
          <p:nvPr>
            <p:custDataLst>
              <p:tags r:id="rId2"/>
            </p:custDataLst>
          </p:nvPr>
        </p:nvGrpSpPr>
        <p:grpSpPr>
          <a:xfrm>
            <a:off x="-2246746" y="938994"/>
            <a:ext cx="3790609" cy="3790609"/>
            <a:chOff x="-1920755" y="1480516"/>
            <a:chExt cx="3790609" cy="3790609"/>
          </a:xfrm>
        </p:grpSpPr>
        <p:sp>
          <p:nvSpPr>
            <p:cNvPr id="13" name="任意多边形: 形状 12"/>
            <p:cNvSpPr/>
            <p:nvPr/>
          </p:nvSpPr>
          <p:spPr>
            <a:xfrm>
              <a:off x="-1920755" y="1480516"/>
              <a:ext cx="3790609" cy="3790609"/>
            </a:xfrm>
            <a:custGeom>
              <a:avLst/>
              <a:gdLst/>
              <a:ahLst/>
              <a:cxnLst/>
              <a:rect l="0" t="0" r="0" b="0"/>
              <a:pathLst>
                <a:path w="3790609" h="3790609">
                  <a:moveTo>
                    <a:pt x="0" y="0"/>
                  </a:moveTo>
                  <a:lnTo>
                    <a:pt x="3790608" y="0"/>
                  </a:lnTo>
                  <a:lnTo>
                    <a:pt x="3790608" y="3790608"/>
                  </a:lnTo>
                  <a:lnTo>
                    <a:pt x="0" y="3790608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PA_Freeform: Shape 41"/>
            <p:cNvSpPr/>
            <p:nvPr>
              <p:custDataLst>
                <p:tags r:id="rId3"/>
              </p:custDataLst>
            </p:nvPr>
          </p:nvSpPr>
          <p:spPr bwMode="auto">
            <a:xfrm rot="5400000">
              <a:off x="9646" y="1480516"/>
              <a:ext cx="1860208" cy="1860208"/>
            </a:xfrm>
            <a:custGeom>
              <a:avLst/>
              <a:gdLst>
                <a:gd name="connsiteX0" fmla="*/ 2304256 w 2304256"/>
                <a:gd name="connsiteY0" fmla="*/ 0 h 2304256"/>
                <a:gd name="connsiteX1" fmla="*/ 2304256 w 2304256"/>
                <a:gd name="connsiteY1" fmla="*/ 2304256 h 2304256"/>
                <a:gd name="connsiteX2" fmla="*/ 2304255 w 2304256"/>
                <a:gd name="connsiteY2" fmla="*/ 2304256 h 2304256"/>
                <a:gd name="connsiteX3" fmla="*/ 0 w 2304256"/>
                <a:gd name="connsiteY3" fmla="*/ 1 h 2304256"/>
                <a:gd name="connsiteX4" fmla="*/ 0 w 2304256"/>
                <a:gd name="connsiteY4" fmla="*/ 0 h 2304256"/>
                <a:gd name="connsiteX5" fmla="*/ 2304256 w 2304256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56" h="2304256">
                  <a:moveTo>
                    <a:pt x="2304256" y="0"/>
                  </a:moveTo>
                  <a:lnTo>
                    <a:pt x="2304256" y="2304256"/>
                  </a:lnTo>
                  <a:lnTo>
                    <a:pt x="2304255" y="230425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0425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PA_组合 18"/>
          <p:cNvGrpSpPr/>
          <p:nvPr>
            <p:custDataLst>
              <p:tags r:id="rId4"/>
            </p:custDataLst>
          </p:nvPr>
        </p:nvGrpSpPr>
        <p:grpSpPr>
          <a:xfrm>
            <a:off x="-4061032" y="65698"/>
            <a:ext cx="7473610" cy="7499010"/>
            <a:chOff x="-3759201" y="-393077"/>
            <a:chExt cx="7473610" cy="7499010"/>
          </a:xfrm>
        </p:grpSpPr>
        <p:grpSp>
          <p:nvGrpSpPr>
            <p:cNvPr id="17" name="PA_组合 16"/>
            <p:cNvGrpSpPr/>
            <p:nvPr>
              <p:custDataLst>
                <p:tags r:id="rId5"/>
              </p:custDataLst>
            </p:nvPr>
          </p:nvGrpSpPr>
          <p:grpSpPr>
            <a:xfrm>
              <a:off x="-14514" y="3340724"/>
              <a:ext cx="3728923" cy="3765209"/>
              <a:chOff x="-14514" y="3340724"/>
              <a:chExt cx="3728923" cy="3765209"/>
            </a:xfrm>
          </p:grpSpPr>
          <p:sp>
            <p:nvSpPr>
              <p:cNvPr id="15" name="任意多边形: 形状 14"/>
              <p:cNvSpPr/>
              <p:nvPr/>
            </p:nvSpPr>
            <p:spPr>
              <a:xfrm>
                <a:off x="0" y="3340724"/>
                <a:ext cx="3714409" cy="3765209"/>
              </a:xfrm>
              <a:custGeom>
                <a:avLst/>
                <a:gdLst/>
                <a:ahLst/>
                <a:cxnLst/>
                <a:rect l="0" t="0" r="0" b="0"/>
                <a:pathLst>
                  <a:path w="3714409" h="3765209">
                    <a:moveTo>
                      <a:pt x="0" y="0"/>
                    </a:moveTo>
                    <a:lnTo>
                      <a:pt x="3714408" y="0"/>
                    </a:lnTo>
                    <a:lnTo>
                      <a:pt x="3714408" y="3765208"/>
                    </a:lnTo>
                    <a:lnTo>
                      <a:pt x="0" y="3765208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A_Freeform: Shape 42"/>
              <p:cNvSpPr/>
              <p:nvPr>
                <p:custDataLst>
                  <p:tags r:id="rId6"/>
                </p:custDataLst>
              </p:nvPr>
            </p:nvSpPr>
            <p:spPr bwMode="auto">
              <a:xfrm rot="10800000">
                <a:off x="-14514" y="3340724"/>
                <a:ext cx="1860208" cy="1860208"/>
              </a:xfrm>
              <a:custGeom>
                <a:avLst/>
                <a:gdLst>
                  <a:gd name="connsiteX0" fmla="*/ 0 w 2304255"/>
                  <a:gd name="connsiteY0" fmla="*/ 0 h 2304255"/>
                  <a:gd name="connsiteX1" fmla="*/ 2304255 w 2304255"/>
                  <a:gd name="connsiteY1" fmla="*/ 2304255 h 2304255"/>
                  <a:gd name="connsiteX2" fmla="*/ 0 w 2304255"/>
                  <a:gd name="connsiteY2" fmla="*/ 2304255 h 2304255"/>
                  <a:gd name="connsiteX3" fmla="*/ 0 w 2304255"/>
                  <a:gd name="connsiteY3" fmla="*/ 0 h 230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4255" h="2304255">
                    <a:moveTo>
                      <a:pt x="0" y="0"/>
                    </a:moveTo>
                    <a:lnTo>
                      <a:pt x="2304255" y="2304255"/>
                    </a:lnTo>
                    <a:lnTo>
                      <a:pt x="0" y="2304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任意多边形: 形状 17"/>
            <p:cNvSpPr/>
            <p:nvPr/>
          </p:nvSpPr>
          <p:spPr>
            <a:xfrm>
              <a:off x="-3759201" y="-393077"/>
              <a:ext cx="7473610" cy="7499010"/>
            </a:xfrm>
            <a:custGeom>
              <a:avLst/>
              <a:gdLst/>
              <a:ahLst/>
              <a:cxnLst/>
              <a:rect l="0" t="0" r="0" b="0"/>
              <a:pathLst>
                <a:path w="7473610" h="7499010">
                  <a:moveTo>
                    <a:pt x="0" y="0"/>
                  </a:moveTo>
                  <a:lnTo>
                    <a:pt x="7473609" y="0"/>
                  </a:lnTo>
                  <a:lnTo>
                    <a:pt x="7473609" y="7499009"/>
                  </a:lnTo>
                  <a:lnTo>
                    <a:pt x="0" y="749900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PA_组合 30"/>
          <p:cNvGrpSpPr/>
          <p:nvPr>
            <p:custDataLst>
              <p:tags r:id="rId7"/>
            </p:custDataLst>
          </p:nvPr>
        </p:nvGrpSpPr>
        <p:grpSpPr>
          <a:xfrm>
            <a:off x="-2491734" y="1990794"/>
            <a:ext cx="5363030" cy="2670630"/>
            <a:chOff x="-2491734" y="1990794"/>
            <a:chExt cx="5363030" cy="2670630"/>
          </a:xfrm>
        </p:grpSpPr>
        <p:sp>
          <p:nvSpPr>
            <p:cNvPr id="26" name="任意多边形: 形状 25"/>
            <p:cNvSpPr/>
            <p:nvPr/>
          </p:nvSpPr>
          <p:spPr>
            <a:xfrm>
              <a:off x="-2491734" y="1990794"/>
              <a:ext cx="5363030" cy="2670630"/>
            </a:xfrm>
            <a:custGeom>
              <a:avLst/>
              <a:gdLst/>
              <a:ahLst/>
              <a:cxnLst/>
              <a:rect l="0" t="0" r="0" b="0"/>
              <a:pathLst>
                <a:path w="5363030" h="2670630">
                  <a:moveTo>
                    <a:pt x="0" y="0"/>
                  </a:moveTo>
                  <a:lnTo>
                    <a:pt x="5363029" y="0"/>
                  </a:lnTo>
                  <a:lnTo>
                    <a:pt x="5363029" y="2670629"/>
                  </a:lnTo>
                  <a:lnTo>
                    <a:pt x="0" y="267062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PA_菱形 7"/>
            <p:cNvSpPr/>
            <p:nvPr>
              <p:custDataLst>
                <p:tags r:id="rId8"/>
              </p:custDataLst>
            </p:nvPr>
          </p:nvSpPr>
          <p:spPr>
            <a:xfrm>
              <a:off x="200667" y="1990794"/>
              <a:ext cx="2670629" cy="2670629"/>
            </a:xfrm>
            <a:prstGeom prst="diamond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任意多边形: 形状 31"/>
          <p:cNvSpPr/>
          <p:nvPr/>
        </p:nvSpPr>
        <p:spPr>
          <a:xfrm>
            <a:off x="-2147483648" y="911801"/>
            <a:ext cx="2147011200" cy="1739390"/>
          </a:xfrm>
          <a:custGeom>
            <a:avLst/>
            <a:gdLst/>
            <a:ahLst/>
            <a:cxnLst/>
            <a:rect l="0" t="0" r="0" b="0"/>
            <a:pathLst>
              <a:path w="2147483647" h="1739390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-2147483648" y="911801"/>
            <a:ext cx="2147011200" cy="1739390"/>
          </a:xfrm>
          <a:custGeom>
            <a:avLst/>
            <a:gdLst/>
            <a:ahLst/>
            <a:cxnLst/>
            <a:rect l="0" t="0" r="0" b="0"/>
            <a:pathLst>
              <a:path w="2147483647" h="1739390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任意多边形: 形状 33"/>
          <p:cNvSpPr/>
          <p:nvPr/>
        </p:nvSpPr>
        <p:spPr>
          <a:xfrm>
            <a:off x="-2147483648" y="911801"/>
            <a:ext cx="2147011200" cy="1739390"/>
          </a:xfrm>
          <a:custGeom>
            <a:avLst/>
            <a:gdLst/>
            <a:ahLst/>
            <a:cxnLst/>
            <a:rect l="0" t="0" r="0" b="0"/>
            <a:pathLst>
              <a:path w="2147483647" h="1739390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任意多边形: 形状 43"/>
          <p:cNvSpPr/>
          <p:nvPr/>
        </p:nvSpPr>
        <p:spPr>
          <a:xfrm>
            <a:off x="-2147483648" y="911801"/>
            <a:ext cx="2147011200" cy="1739390"/>
          </a:xfrm>
          <a:custGeom>
            <a:avLst/>
            <a:gdLst/>
            <a:ahLst/>
            <a:cxnLst/>
            <a:rect l="0" t="0" r="0" b="0"/>
            <a:pathLst>
              <a:path w="2147483647" h="1739390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8" name="PA_组合 47"/>
          <p:cNvGrpSpPr/>
          <p:nvPr>
            <p:custDataLst>
              <p:tags r:id="rId9"/>
            </p:custDataLst>
          </p:nvPr>
        </p:nvGrpSpPr>
        <p:grpSpPr>
          <a:xfrm>
            <a:off x="5261426" y="2176477"/>
            <a:ext cx="45719" cy="1102968"/>
            <a:chOff x="5492815" y="948815"/>
            <a:chExt cx="36001" cy="1333801"/>
          </a:xfrm>
        </p:grpSpPr>
        <p:sp>
          <p:nvSpPr>
            <p:cNvPr id="46" name="PA_矩形 45"/>
            <p:cNvSpPr/>
            <p:nvPr>
              <p:custDataLst>
                <p:tags r:id="rId10"/>
              </p:custDataLst>
            </p:nvPr>
          </p:nvSpPr>
          <p:spPr>
            <a:xfrm>
              <a:off x="5492816" y="948815"/>
              <a:ext cx="36000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5492815" y="948815"/>
              <a:ext cx="36001" cy="1333801"/>
            </a:xfrm>
            <a:custGeom>
              <a:avLst/>
              <a:gdLst/>
              <a:ahLst/>
              <a:cxnLst/>
              <a:rect l="0" t="0" r="0" b="0"/>
              <a:pathLst>
                <a:path w="36001" h="1333801">
                  <a:moveTo>
                    <a:pt x="0" y="0"/>
                  </a:moveTo>
                  <a:lnTo>
                    <a:pt x="36000" y="0"/>
                  </a:lnTo>
                  <a:lnTo>
                    <a:pt x="36000" y="1333800"/>
                  </a:lnTo>
                  <a:lnTo>
                    <a:pt x="0" y="133380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457363" y="3791531"/>
            <a:ext cx="76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040187" y="6703207"/>
            <a:ext cx="4108451" cy="154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5504838" y="3868802"/>
            <a:ext cx="492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每月按病种收付费开展情况的报送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PA_组合 47"/>
          <p:cNvGrpSpPr/>
          <p:nvPr>
            <p:custDataLst>
              <p:tags r:id="rId11"/>
            </p:custDataLst>
          </p:nvPr>
        </p:nvGrpSpPr>
        <p:grpSpPr>
          <a:xfrm>
            <a:off x="5257345" y="3843896"/>
            <a:ext cx="45719" cy="1102968"/>
            <a:chOff x="5492815" y="948815"/>
            <a:chExt cx="36001" cy="1333801"/>
          </a:xfrm>
        </p:grpSpPr>
        <p:sp>
          <p:nvSpPr>
            <p:cNvPr id="56" name="PA_矩形 45"/>
            <p:cNvSpPr/>
            <p:nvPr>
              <p:custDataLst>
                <p:tags r:id="rId12"/>
              </p:custDataLst>
            </p:nvPr>
          </p:nvSpPr>
          <p:spPr>
            <a:xfrm>
              <a:off x="5492816" y="948815"/>
              <a:ext cx="36000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5492815" y="948815"/>
              <a:ext cx="36001" cy="1333801"/>
            </a:xfrm>
            <a:custGeom>
              <a:avLst/>
              <a:gdLst/>
              <a:ahLst/>
              <a:cxnLst/>
              <a:rect l="0" t="0" r="0" b="0"/>
              <a:pathLst>
                <a:path w="36001" h="1333801">
                  <a:moveTo>
                    <a:pt x="0" y="0"/>
                  </a:moveTo>
                  <a:lnTo>
                    <a:pt x="36000" y="0"/>
                  </a:lnTo>
                  <a:lnTo>
                    <a:pt x="36000" y="1333800"/>
                  </a:lnTo>
                  <a:lnTo>
                    <a:pt x="0" y="133380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12" grpId="0"/>
      <p:bldP spid="45" grpId="0"/>
      <p:bldP spid="62" grpId="0"/>
      <p:bldP spid="65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 143"/>
          <p:cNvSpPr/>
          <p:nvPr/>
        </p:nvSpPr>
        <p:spPr>
          <a:xfrm>
            <a:off x="4040189" y="-6350"/>
            <a:ext cx="4098924" cy="6870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-7939" y="0"/>
            <a:ext cx="405288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8139113" y="0"/>
            <a:ext cx="4092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4763" y="1"/>
            <a:ext cx="4040188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8" name="矩形 147"/>
          <p:cNvSpPr/>
          <p:nvPr/>
        </p:nvSpPr>
        <p:spPr>
          <a:xfrm>
            <a:off x="8143875" y="1"/>
            <a:ext cx="4048125" cy="1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 cstate="screen"/>
          <a:srcRect t="2054" b="3954"/>
          <a:stretch>
            <a:fillRect/>
          </a:stretch>
        </p:blipFill>
        <p:spPr>
          <a:xfrm>
            <a:off x="-12700" y="154801"/>
            <a:ext cx="12244388" cy="654762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2701" y="6702425"/>
            <a:ext cx="4057333" cy="1547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044950" y="6702425"/>
            <a:ext cx="4098925" cy="1682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144193" y="6702425"/>
            <a:ext cx="4079874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497168" y="2528062"/>
            <a:ext cx="59298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可另行收费的除外耗材传送规范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92122" y="3772937"/>
            <a:ext cx="57699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正确传送应包括：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）“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HBZ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开头的除外耗材项目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）对应的“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”或“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”开头除外耗材项目明细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）“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”开头打包组合项需同时传送具体组合项目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PA_直接连接符 18"/>
          <p:cNvCxnSpPr/>
          <p:nvPr>
            <p:custDataLst>
              <p:tags r:id="rId2"/>
            </p:custDataLst>
          </p:nvPr>
        </p:nvCxnSpPr>
        <p:spPr>
          <a:xfrm flipH="1" flipV="1">
            <a:off x="1921899" y="2140881"/>
            <a:ext cx="5172755" cy="47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14228" y="3452975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53"/>
          <p:cNvSpPr/>
          <p:nvPr/>
        </p:nvSpPr>
        <p:spPr>
          <a:xfrm rot="3259845">
            <a:off x="10052739" y="3448023"/>
            <a:ext cx="379682" cy="655599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任意多边形 54"/>
          <p:cNvSpPr/>
          <p:nvPr/>
        </p:nvSpPr>
        <p:spPr>
          <a:xfrm rot="5050286">
            <a:off x="10419938" y="1398579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517828" y="2416299"/>
            <a:ext cx="864000" cy="864000"/>
            <a:chOff x="2517828" y="1926040"/>
            <a:chExt cx="864000" cy="864000"/>
          </a:xfrm>
        </p:grpSpPr>
        <p:sp>
          <p:nvSpPr>
            <p:cNvPr id="25" name="矩形 24"/>
            <p:cNvSpPr/>
            <p:nvPr/>
          </p:nvSpPr>
          <p:spPr>
            <a:xfrm rot="5400000">
              <a:off x="2517828" y="1926040"/>
              <a:ext cx="864000" cy="8640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45525" y="2004097"/>
              <a:ext cx="8086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任意多边形 54"/>
          <p:cNvSpPr/>
          <p:nvPr/>
        </p:nvSpPr>
        <p:spPr>
          <a:xfrm rot="20313339">
            <a:off x="1376723" y="2964926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54"/>
          <p:cNvGrpSpPr/>
          <p:nvPr/>
        </p:nvGrpSpPr>
        <p:grpSpPr>
          <a:xfrm>
            <a:off x="5972714" y="5654824"/>
            <a:ext cx="231237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32" name="L 形 31"/>
            <p:cNvSpPr/>
            <p:nvPr/>
          </p:nvSpPr>
          <p:spPr>
            <a:xfrm rot="18924075">
              <a:off x="6206392" y="5132079"/>
              <a:ext cx="253801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L 形 32"/>
            <p:cNvSpPr/>
            <p:nvPr/>
          </p:nvSpPr>
          <p:spPr>
            <a:xfrm rot="18924075">
              <a:off x="6205617" y="5399928"/>
              <a:ext cx="259186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L 形 33"/>
            <p:cNvSpPr/>
            <p:nvPr/>
          </p:nvSpPr>
          <p:spPr>
            <a:xfrm rot="18924075">
              <a:off x="6205521" y="5733920"/>
              <a:ext cx="259851" cy="254814"/>
            </a:xfrm>
            <a:prstGeom prst="corner">
              <a:avLst>
                <a:gd name="adj1" fmla="val 19465"/>
                <a:gd name="adj2" fmla="val 21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6329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可另行收费的除外耗材传送规范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1519544" y="874948"/>
            <a:ext cx="8208913" cy="584775"/>
          </a:xfrm>
          <a:prstGeom prst="rect">
            <a:avLst/>
          </a:prstGeom>
        </p:spPr>
        <p:txBody>
          <a:bodyPr wrap="square" lIns="0" tIns="0" rIns="0" bIns="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正确传送示例一（传送“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HBZ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”开头编码同时传送“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H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”或“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9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”开头编码）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44" name="内容占位符 4"/>
          <p:cNvGraphicFramePr/>
          <p:nvPr>
            <p:custDataLst>
              <p:tags r:id="rId1"/>
            </p:custDataLst>
          </p:nvPr>
        </p:nvGraphicFramePr>
        <p:xfrm>
          <a:off x="1433483" y="1559859"/>
          <a:ext cx="9915836" cy="4068065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718091"/>
                <a:gridCol w="3779797"/>
                <a:gridCol w="1104487"/>
                <a:gridCol w="1104487"/>
                <a:gridCol w="1104487"/>
                <a:gridCol w="1104487"/>
              </a:tblGrid>
              <a:tr h="5712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项目编码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项目名称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项目单位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项目单价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项目数量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项目金额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97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H000510071000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大博部分螺纹空心螺钉</a:t>
                      </a:r>
                      <a:r>
                        <a:rPr lang="en-US" altLang="zh-CN" sz="1400" u="none" strike="noStrike" dirty="0">
                          <a:effectLst/>
                        </a:rPr>
                        <a:t>4.0mm(10-70mmCDQ03-P)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691.2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1382.4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97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H004704604000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大博自攻型规则螺纹锥型锁定钉</a:t>
                      </a:r>
                      <a:r>
                        <a:rPr lang="en-US" altLang="zh-CN" sz="1400" u="none" strike="noStrike" dirty="0">
                          <a:effectLst/>
                        </a:rPr>
                        <a:t>I</a:t>
                      </a:r>
                      <a:r>
                        <a:rPr lang="zh-CN" altLang="en-US" sz="1400" u="none" strike="noStrike" dirty="0">
                          <a:effectLst/>
                        </a:rPr>
                        <a:t>型</a:t>
                      </a:r>
                      <a:r>
                        <a:rPr lang="en-US" altLang="zh-CN" sz="1400" u="none" strike="noStrike" dirty="0">
                          <a:effectLst/>
                        </a:rPr>
                        <a:t>3.5mm(6-95mmRTCLS05)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529.9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3709.3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97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H004704627000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大博小型远端锁定板（腓骨远端</a:t>
                      </a:r>
                      <a:r>
                        <a:rPr lang="en-US" altLang="zh-CN" sz="1400" u="none" strike="noStrike" dirty="0">
                          <a:effectLst/>
                        </a:rPr>
                        <a:t>II</a:t>
                      </a:r>
                      <a:r>
                        <a:rPr lang="zh-CN" altLang="en-US" sz="1400" u="none" strike="noStrike" dirty="0">
                          <a:effectLst/>
                        </a:rPr>
                        <a:t>型）</a:t>
                      </a:r>
                      <a:r>
                        <a:rPr lang="en-US" altLang="zh-CN" sz="1400" u="none" strike="noStrike" dirty="0">
                          <a:effectLst/>
                        </a:rPr>
                        <a:t>(2-9</a:t>
                      </a:r>
                      <a:r>
                        <a:rPr lang="zh-CN" altLang="en-US" sz="1400" u="none" strike="noStrike" dirty="0">
                          <a:effectLst/>
                        </a:rPr>
                        <a:t>孔纯钛</a:t>
                      </a:r>
                      <a:r>
                        <a:rPr lang="en-US" altLang="zh-CN" sz="1400" u="none" strike="noStrike" dirty="0">
                          <a:effectLst/>
                        </a:rPr>
                        <a:t>SCLP03)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块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3815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3815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5860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HBZ007000000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内外固定材料</a:t>
                      </a:r>
                      <a:endParaRPr lang="zh-CN" alt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套</a:t>
                      </a:r>
                      <a:endParaRPr lang="zh-CN" alt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8906.7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8906.7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2991062"/>
            <a:ext cx="58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①</a:t>
            </a:r>
            <a:endParaRPr lang="zh-CN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6329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可另行收费的除外耗材传送规范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12" name="内容占位符 3"/>
          <p:cNvGraphicFramePr/>
          <p:nvPr>
            <p:custDataLst>
              <p:tags r:id="rId1"/>
            </p:custDataLst>
          </p:nvPr>
        </p:nvGraphicFramePr>
        <p:xfrm>
          <a:off x="1512869" y="1786101"/>
          <a:ext cx="9779635" cy="3067685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815465"/>
                <a:gridCol w="3672023"/>
                <a:gridCol w="1072994"/>
                <a:gridCol w="1072994"/>
                <a:gridCol w="1072994"/>
                <a:gridCol w="1072994"/>
              </a:tblGrid>
              <a:tr h="10225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项目编码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项目名称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项目单位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项目单价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项目数量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项目金额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1022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H006522001000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Akreos</a:t>
                      </a:r>
                      <a:r>
                        <a:rPr lang="en-US" sz="1400" u="none" strike="noStrike" dirty="0">
                          <a:effectLst/>
                        </a:rPr>
                        <a:t> MI60</a:t>
                      </a:r>
                      <a:r>
                        <a:rPr lang="zh-CN" altLang="en-US" sz="1400" u="none" strike="noStrike" dirty="0">
                          <a:effectLst/>
                        </a:rPr>
                        <a:t>微切口折叠晶体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盒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3609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3609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1022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HBZ002000000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人工晶体</a:t>
                      </a:r>
                      <a:endParaRPr lang="zh-CN" alt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个</a:t>
                      </a:r>
                      <a:endParaRPr lang="zh-CN" alt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3609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3609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87517" y="2775473"/>
            <a:ext cx="828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/>
              <a:t>②</a:t>
            </a:r>
            <a:endParaRPr lang="zh-CN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6329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可另行收费的除外耗材传送规范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1466191" y="813374"/>
            <a:ext cx="8281815" cy="9986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正确传送示例二（“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97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”开头打包项需同时传送具体组合项目，单价为“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”）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12" name="内容占位符 3"/>
          <p:cNvGraphicFramePr/>
          <p:nvPr>
            <p:custDataLst>
              <p:tags r:id="rId1"/>
            </p:custDataLst>
          </p:nvPr>
        </p:nvGraphicFramePr>
        <p:xfrm>
          <a:off x="1342347" y="1812021"/>
          <a:ext cx="8529502" cy="4183026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616967"/>
                <a:gridCol w="1923035"/>
                <a:gridCol w="1247375"/>
                <a:gridCol w="1247375"/>
                <a:gridCol w="1247375"/>
                <a:gridCol w="1247375"/>
              </a:tblGrid>
              <a:tr h="6971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项目编码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项目名称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项目单位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项目单价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项目数量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项目金额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6971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970001000000</a:t>
                      </a:r>
                      <a:endParaRPr lang="en-US" altLang="zh-CN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人工髋关节耗材包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无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36594</a:t>
                      </a:r>
                      <a:endParaRPr lang="en-US" altLang="zh-CN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US" altLang="zh-CN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36594</a:t>
                      </a:r>
                      <a:endParaRPr lang="en-US" altLang="zh-CN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697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H000398007000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髋臼杯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个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697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H000398010000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生物型髋臼杯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个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697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H000839001000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股骨柄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个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697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HBZ006000000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人工髋关节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套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36594</a:t>
                      </a:r>
                      <a:endParaRPr lang="en-US" altLang="zh-CN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US" altLang="zh-CN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36594</a:t>
                      </a:r>
                      <a:endParaRPr lang="en-US" altLang="zh-CN" sz="1400" b="1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6329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可另行收费的除外耗材传送规范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1466191" y="813374"/>
            <a:ext cx="8281815" cy="9986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错误传送示例一（传送“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HBZ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”开头编码的同时，非打包组合项目未传送明细或明细金额为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0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）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66191" y="1812021"/>
            <a:ext cx="8208912" cy="3744417"/>
            <a:chOff x="1466191" y="1812021"/>
            <a:chExt cx="8208912" cy="3744417"/>
          </a:xfrm>
        </p:grpSpPr>
        <p:graphicFrame>
          <p:nvGraphicFramePr>
            <p:cNvPr id="13" name="内容占位符 3"/>
            <p:cNvGraphicFramePr/>
            <p:nvPr/>
          </p:nvGraphicFramePr>
          <p:xfrm>
            <a:off x="1466191" y="1812021"/>
            <a:ext cx="8208912" cy="3744417"/>
          </p:xfrm>
          <a:graphic>
            <a:graphicData uri="http://schemas.openxmlformats.org/drawingml/2006/table">
              <a:tbl>
                <a:tblPr>
                  <a:tableStyleId>{2A488322-F2BA-4B5B-9748-0D474271808F}</a:tableStyleId>
                </a:tblPr>
                <a:tblGrid>
                  <a:gridCol w="1422336"/>
                  <a:gridCol w="3129140"/>
                  <a:gridCol w="914359"/>
                  <a:gridCol w="914359"/>
                  <a:gridCol w="914359"/>
                  <a:gridCol w="914359"/>
                </a:tblGrid>
                <a:tr h="537477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b="1" u="none" strike="noStrike" dirty="0">
                            <a:effectLst/>
                          </a:rPr>
                          <a:t>项目编码</a:t>
                        </a:r>
                        <a:endPara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b="1" u="none" strike="noStrike" dirty="0">
                            <a:effectLst/>
                          </a:rPr>
                          <a:t>项目名称</a:t>
                        </a:r>
                        <a:endPara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b="1" u="none" strike="noStrike" dirty="0">
                            <a:effectLst/>
                          </a:rPr>
                          <a:t>项目单位</a:t>
                        </a:r>
                        <a:endPara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b="1" u="none" strike="noStrike" dirty="0">
                            <a:effectLst/>
                          </a:rPr>
                          <a:t>项目单价</a:t>
                        </a:r>
                        <a:endPara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b="1" u="none" strike="noStrike" dirty="0">
                            <a:effectLst/>
                          </a:rPr>
                          <a:t>项目数量</a:t>
                        </a:r>
                        <a:endPara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b="1" u="none" strike="noStrike" dirty="0">
                            <a:effectLst/>
                          </a:rPr>
                          <a:t>项目金额</a:t>
                        </a:r>
                        <a:endPara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</a:tr>
                <a:tr h="88982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H000510071000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effectLst/>
                          </a:rPr>
                          <a:t>大博部分螺纹空心螺钉</a:t>
                        </a:r>
                        <a:r>
                          <a:rPr lang="en-US" altLang="zh-CN" sz="1400" u="none" strike="noStrike" dirty="0">
                            <a:effectLst/>
                          </a:rPr>
                          <a:t>4.0mm(10-70mmCDQ03-P)</a:t>
                        </a:r>
                        <a:endPara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effectLst/>
                          </a:rPr>
                          <a:t>枚</a:t>
                        </a:r>
                        <a:endPara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effectLst/>
                          </a:rPr>
                          <a:t>0</a:t>
                        </a:r>
                        <a:endPara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effectLst/>
                          </a:rPr>
                          <a:t>2</a:t>
                        </a:r>
                        <a:endPara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effectLst/>
                          </a:rPr>
                          <a:t>0</a:t>
                        </a:r>
                        <a:endPara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</a:tr>
                <a:tr h="88982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H004704604000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effectLst/>
                          </a:rPr>
                          <a:t>大博自攻型规则螺纹锥型锁定钉</a:t>
                        </a:r>
                        <a:r>
                          <a:rPr lang="en-US" altLang="zh-CN" sz="1400" u="none" strike="noStrike" dirty="0">
                            <a:effectLst/>
                          </a:rPr>
                          <a:t>I</a:t>
                        </a:r>
                        <a:r>
                          <a:rPr lang="zh-CN" altLang="en-US" sz="1400" u="none" strike="noStrike" dirty="0">
                            <a:effectLst/>
                          </a:rPr>
                          <a:t>型</a:t>
                        </a:r>
                        <a:r>
                          <a:rPr lang="en-US" altLang="zh-CN" sz="1400" u="none" strike="noStrike" dirty="0">
                            <a:effectLst/>
                          </a:rPr>
                          <a:t>3.5mm(6-95mmRTCLS05)</a:t>
                        </a:r>
                        <a:endPara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effectLst/>
                          </a:rPr>
                          <a:t>枚</a:t>
                        </a:r>
                        <a:endPara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effectLst/>
                          </a:rPr>
                          <a:t>0</a:t>
                        </a:r>
                        <a:endPara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>
                            <a:effectLst/>
                          </a:rPr>
                          <a:t>7</a:t>
                        </a:r>
                        <a:endPara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effectLst/>
                          </a:rPr>
                          <a:t>0</a:t>
                        </a:r>
                        <a:endPara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</a:tr>
                <a:tr h="88982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H004704627000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effectLst/>
                          </a:rPr>
                          <a:t>大博小型远端锁定板（腓骨远端</a:t>
                        </a:r>
                        <a:r>
                          <a:rPr lang="en-US" altLang="zh-CN" sz="1400" u="none" strike="noStrike" dirty="0">
                            <a:effectLst/>
                          </a:rPr>
                          <a:t>II</a:t>
                        </a:r>
                        <a:r>
                          <a:rPr lang="zh-CN" altLang="en-US" sz="1400" u="none" strike="noStrike" dirty="0">
                            <a:effectLst/>
                          </a:rPr>
                          <a:t>型）</a:t>
                        </a:r>
                        <a:r>
                          <a:rPr lang="en-US" altLang="zh-CN" sz="1400" u="none" strike="noStrike" dirty="0">
                            <a:effectLst/>
                          </a:rPr>
                          <a:t>(2-9</a:t>
                        </a:r>
                        <a:r>
                          <a:rPr lang="zh-CN" altLang="en-US" sz="1400" u="none" strike="noStrike" dirty="0">
                            <a:effectLst/>
                          </a:rPr>
                          <a:t>孔纯钛</a:t>
                        </a:r>
                        <a:r>
                          <a:rPr lang="en-US" altLang="zh-CN" sz="1400" u="none" strike="noStrike" dirty="0">
                            <a:effectLst/>
                          </a:rPr>
                          <a:t>SCLP03)</a:t>
                        </a:r>
                        <a:endPara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effectLst/>
                          </a:rPr>
                          <a:t>块</a:t>
                        </a:r>
                        <a:endPara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effectLst/>
                          </a:rPr>
                          <a:t>0</a:t>
                        </a:r>
                        <a:endPara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effectLst/>
                          </a:rPr>
                          <a:t>1</a:t>
                        </a:r>
                        <a:endPara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effectLst/>
                          </a:rPr>
                          <a:t>0</a:t>
                        </a:r>
                        <a:endPara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</a:tr>
                <a:tr h="537477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HBZ007000000</a:t>
                        </a:r>
                        <a:endPara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内外固定材料</a:t>
                        </a:r>
                        <a:endParaRPr lang="zh-CN" alt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套</a:t>
                        </a:r>
                        <a:endParaRPr lang="zh-CN" alt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8906.7</a:t>
                        </a:r>
                        <a:endParaRPr lang="en-US" altLang="zh-CN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1</a:t>
                        </a:r>
                        <a:endParaRPr lang="en-US" altLang="zh-CN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8906.7</a:t>
                        </a:r>
                        <a:endParaRPr lang="en-US" altLang="zh-CN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</a:tr>
              </a:tbl>
            </a:graphicData>
          </a:graphic>
        </p:graphicFrame>
        <p:sp>
          <p:nvSpPr>
            <p:cNvPr id="2" name="乘号 1"/>
            <p:cNvSpPr/>
            <p:nvPr/>
          </p:nvSpPr>
          <p:spPr>
            <a:xfrm>
              <a:off x="7506586" y="2568159"/>
              <a:ext cx="414670" cy="48501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乘号 13"/>
            <p:cNvSpPr/>
            <p:nvPr/>
          </p:nvSpPr>
          <p:spPr>
            <a:xfrm>
              <a:off x="7527851" y="3465258"/>
              <a:ext cx="414670" cy="48501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乘号 14"/>
            <p:cNvSpPr/>
            <p:nvPr/>
          </p:nvSpPr>
          <p:spPr>
            <a:xfrm>
              <a:off x="7506586" y="4247462"/>
              <a:ext cx="414670" cy="48501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29444" y="3092722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①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6329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可另行收费的除外耗材传送规范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138664" y="1437691"/>
          <a:ext cx="7848870" cy="1927076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359953"/>
                <a:gridCol w="2991897"/>
                <a:gridCol w="874255"/>
                <a:gridCol w="874255"/>
                <a:gridCol w="874255"/>
                <a:gridCol w="874255"/>
              </a:tblGrid>
              <a:tr h="9635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项目编码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项目名称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项目单位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项目单价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项目数量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项目金额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963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HBZ002000000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人工晶体</a:t>
                      </a:r>
                      <a:endParaRPr lang="zh-CN" alt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个</a:t>
                      </a:r>
                      <a:endParaRPr lang="zh-CN" alt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3609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3609</a:t>
                      </a:r>
                      <a:endParaRPr lang="en-US" altLang="zh-CN" sz="14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82081" y="93117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未传送明细项目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38664" y="350194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明细项目未传送金额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对话气泡: 椭圆形 1"/>
          <p:cNvSpPr/>
          <p:nvPr/>
        </p:nvSpPr>
        <p:spPr>
          <a:xfrm>
            <a:off x="8275152" y="329549"/>
            <a:ext cx="2229815" cy="1108142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7030A0"/>
                </a:solidFill>
              </a:rPr>
              <a:t>缺失人工晶体明细项</a:t>
            </a:r>
            <a:endParaRPr lang="zh-CN" altLang="en-US" sz="1400" dirty="0">
              <a:solidFill>
                <a:srgbClr val="7030A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38664" y="3981660"/>
            <a:ext cx="7848870" cy="2438261"/>
            <a:chOff x="1138664" y="3989083"/>
            <a:chExt cx="7613612" cy="2325887"/>
          </a:xfrm>
        </p:grpSpPr>
        <p:graphicFrame>
          <p:nvGraphicFramePr>
            <p:cNvPr id="12" name="内容占位符 3"/>
            <p:cNvGraphicFramePr/>
            <p:nvPr/>
          </p:nvGraphicFramePr>
          <p:xfrm>
            <a:off x="1138664" y="3989083"/>
            <a:ext cx="7848870" cy="2438261"/>
          </p:xfrm>
          <a:graphic>
            <a:graphicData uri="http://schemas.openxmlformats.org/drawingml/2006/table">
              <a:tbl>
                <a:tblPr>
                  <a:tableStyleId>{2A488322-F2BA-4B5B-9748-0D474271808F}</a:tableStyleId>
                </a:tblPr>
                <a:tblGrid>
                  <a:gridCol w="1539990"/>
                  <a:gridCol w="2811860"/>
                  <a:gridCol w="874255"/>
                  <a:gridCol w="874255"/>
                  <a:gridCol w="874255"/>
                  <a:gridCol w="874255"/>
                </a:tblGrid>
                <a:tr h="792088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effectLst/>
                          </a:rPr>
                          <a:t>项目编码</a:t>
                        </a:r>
                        <a:endPara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effectLst/>
                          </a:rPr>
                          <a:t>项目名称</a:t>
                        </a:r>
                        <a:endPara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effectLst/>
                          </a:rPr>
                          <a:t>项目单位</a:t>
                        </a:r>
                        <a:endPara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effectLst/>
                          </a:rPr>
                          <a:t>项目单价</a:t>
                        </a:r>
                        <a:endPara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>
                            <a:effectLst/>
                          </a:rPr>
                          <a:t>项目数量</a:t>
                        </a:r>
                        <a:endPara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>
                            <a:effectLst/>
                          </a:rPr>
                          <a:t>项目金额</a:t>
                        </a:r>
                        <a:endPara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</a:tr>
                <a:tr h="854085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H005382001000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effectLst/>
                          </a:rPr>
                          <a:t>人工晶体（商品名：</a:t>
                        </a:r>
                        <a:r>
                          <a:rPr lang="en-US" sz="1400" u="none" strike="noStrike" dirty="0" err="1">
                            <a:effectLst/>
                          </a:rPr>
                          <a:t>AcrySof</a:t>
                        </a:r>
                        <a:r>
                          <a:rPr lang="en-US" sz="1400" u="none" strike="noStrike" dirty="0">
                            <a:effectLst/>
                          </a:rPr>
                          <a:t> IQ ）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>
                            <a:effectLst/>
                          </a:rPr>
                          <a:t>枚</a:t>
                        </a:r>
                        <a:endPara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effectLst/>
                          </a:rPr>
                          <a:t>0</a:t>
                        </a:r>
                        <a:endPara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>
                            <a:effectLst/>
                          </a:rPr>
                          <a:t>1</a:t>
                        </a:r>
                        <a:endPara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effectLst/>
                          </a:rPr>
                          <a:t>0</a:t>
                        </a:r>
                        <a:endPara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</a:tr>
                <a:tr h="792088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HBZ002000000</a:t>
                        </a:r>
                        <a:endPara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人工晶体耗材包</a:t>
                        </a:r>
                        <a:endParaRPr lang="zh-CN" alt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CN" altLang="en-US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个</a:t>
                        </a:r>
                        <a:endParaRPr lang="zh-CN" alt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3058</a:t>
                        </a:r>
                        <a:endParaRPr lang="en-US" altLang="zh-CN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1</a:t>
                        </a:r>
                        <a:endParaRPr lang="en-US" altLang="zh-CN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altLang="zh-CN" sz="1400" u="none" strike="noStrike" dirty="0">
                            <a:solidFill>
                              <a:srgbClr val="7030A0"/>
                            </a:solidFill>
                            <a:effectLst/>
                          </a:rPr>
                          <a:t>3058</a:t>
                        </a:r>
                        <a:endParaRPr lang="en-US" altLang="zh-CN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等线"/>
                        </a:endParaRPr>
                      </a:p>
                    </a:txBody>
                    <a:tcPr marL="9525" marR="9525" marT="9525" marB="0" anchor="ctr"/>
                  </a:tc>
                </a:tr>
              </a:tbl>
            </a:graphicData>
          </a:graphic>
        </p:graphicFrame>
        <p:sp>
          <p:nvSpPr>
            <p:cNvPr id="15" name="乘号 14"/>
            <p:cNvSpPr/>
            <p:nvPr/>
          </p:nvSpPr>
          <p:spPr>
            <a:xfrm>
              <a:off x="6826102" y="4935294"/>
              <a:ext cx="414670" cy="48501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08282" y="2108841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②</a:t>
            </a:r>
            <a:endParaRPr lang="zh-CN" altLang="en-US" sz="32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408282" y="4994465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③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6329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可另行收费的除外耗材传送规范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1466192" y="813374"/>
            <a:ext cx="7704858" cy="9986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错误传送示例二（传送“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HBZ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”开头编码的同时，仅传送“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97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”开头打包项，未传送明细）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14" name="内容占位符 3"/>
          <p:cNvGraphicFramePr/>
          <p:nvPr>
            <p:custDataLst>
              <p:tags r:id="rId1"/>
            </p:custDataLst>
          </p:nvPr>
        </p:nvGraphicFramePr>
        <p:xfrm>
          <a:off x="1466192" y="1812021"/>
          <a:ext cx="8347872" cy="3626688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582534"/>
                <a:gridCol w="1882086"/>
                <a:gridCol w="1220813"/>
                <a:gridCol w="1220813"/>
                <a:gridCol w="1220813"/>
                <a:gridCol w="1220813"/>
              </a:tblGrid>
              <a:tr h="120889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项目编码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项目名称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项目单位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项目单价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项目数量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项目金额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12088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970001000000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人工髋关节耗材包</a:t>
                      </a:r>
                      <a:endParaRPr lang="zh-CN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无</a:t>
                      </a:r>
                      <a:endParaRPr lang="zh-CN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36594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36594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  <a:tr h="1208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HBZ006000000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人工髋关节</a:t>
                      </a:r>
                      <a:endParaRPr lang="zh-CN" alt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套</a:t>
                      </a:r>
                      <a:endParaRPr lang="zh-CN" alt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36594</a:t>
                      </a:r>
                      <a:endParaRPr lang="en-US" altLang="zh-CN" sz="16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36594</a:t>
                      </a:r>
                      <a:endParaRPr lang="en-US" altLang="zh-CN" sz="1600" b="0" i="0" u="none" strike="noStrike" dirty="0">
                        <a:solidFill>
                          <a:srgbClr val="7030A0"/>
                        </a:solidFill>
                        <a:effectLst/>
                        <a:latin typeface="等线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对话气泡: 椭圆形 11"/>
          <p:cNvSpPr/>
          <p:nvPr/>
        </p:nvSpPr>
        <p:spPr>
          <a:xfrm>
            <a:off x="9500815" y="1428254"/>
            <a:ext cx="2229815" cy="1108142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7030A0"/>
                </a:solidFill>
              </a:rPr>
              <a:t>缺失</a:t>
            </a:r>
            <a:r>
              <a:rPr lang="en-US" altLang="zh-CN" sz="1400" dirty="0">
                <a:solidFill>
                  <a:srgbClr val="7030A0"/>
                </a:solidFill>
              </a:rPr>
              <a:t>97</a:t>
            </a:r>
            <a:r>
              <a:rPr lang="zh-CN" altLang="en-US" sz="1400" dirty="0">
                <a:solidFill>
                  <a:srgbClr val="7030A0"/>
                </a:solidFill>
              </a:rPr>
              <a:t>开头的打包明细项</a:t>
            </a:r>
            <a:endParaRPr lang="zh-CN" altLang="en-U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</p:bldLst>
  </p:timing>
</p:sld>
</file>

<file path=ppt/tags/tag1.xml><?xml version="1.0" encoding="utf-8"?>
<p:tagLst xmlns:p="http://schemas.openxmlformats.org/presentationml/2006/main">
  <p:tag name="PA" val="v3.1.0"/>
</p:tagLst>
</file>

<file path=ppt/tags/tag10.xml><?xml version="1.0" encoding="utf-8"?>
<p:tagLst xmlns:p="http://schemas.openxmlformats.org/presentationml/2006/main">
  <p:tag name="PA" val="v3.1.0"/>
</p:tagLst>
</file>

<file path=ppt/tags/tag11.xml><?xml version="1.0" encoding="utf-8"?>
<p:tagLst xmlns:p="http://schemas.openxmlformats.org/presentationml/2006/main">
  <p:tag name="PA" val="v3.1.0"/>
</p:tagLst>
</file>

<file path=ppt/tags/tag12.xml><?xml version="1.0" encoding="utf-8"?>
<p:tagLst xmlns:p="http://schemas.openxmlformats.org/presentationml/2006/main">
  <p:tag name="PA" val="v3.1.0"/>
</p:tagLst>
</file>

<file path=ppt/tags/tag13.xml><?xml version="1.0" encoding="utf-8"?>
<p:tagLst xmlns:p="http://schemas.openxmlformats.org/presentationml/2006/main">
  <p:tag name="KSO_WM_UNIT_TABLE_BEAUTIFY" val="smartTable{98f1a825-e561-4129-9191-5f77db48230b}"/>
</p:tagLst>
</file>

<file path=ppt/tags/tag14.xml><?xml version="1.0" encoding="utf-8"?>
<p:tagLst xmlns:p="http://schemas.openxmlformats.org/presentationml/2006/main">
  <p:tag name="KSO_WM_UNIT_TABLE_BEAUTIFY" val="smartTable{4dcdfdf1-c746-4066-ad3b-53269ea09a1e}"/>
</p:tagLst>
</file>

<file path=ppt/tags/tag15.xml><?xml version="1.0" encoding="utf-8"?>
<p:tagLst xmlns:p="http://schemas.openxmlformats.org/presentationml/2006/main">
  <p:tag name="KSO_WM_UNIT_TABLE_BEAUTIFY" val="smartTable{044e0f11-62a8-458c-8105-f8e5e05da08f}"/>
</p:tagLst>
</file>

<file path=ppt/tags/tag16.xml><?xml version="1.0" encoding="utf-8"?>
<p:tagLst xmlns:p="http://schemas.openxmlformats.org/presentationml/2006/main">
  <p:tag name="KSO_WM_UNIT_TABLE_BEAUTIFY" val="smartTable{58af9e96-be9c-4e96-ab7a-bddb66571a39}"/>
</p:tagLst>
</file>

<file path=ppt/tags/tag17.xml><?xml version="1.0" encoding="utf-8"?>
<p:tagLst xmlns:p="http://schemas.openxmlformats.org/presentationml/2006/main">
  <p:tag name="PA" val="v3.1.0"/>
</p:tagLst>
</file>

<file path=ppt/tags/tag18.xml><?xml version="1.0" encoding="utf-8"?>
<p:tagLst xmlns:p="http://schemas.openxmlformats.org/presentationml/2006/main">
  <p:tag name="ISPRING_ULTRA_SCORM_TRACKING_SLIDES" val="1"/>
  <p:tag name="GENSWF_OUTPUT_FILE_NAME" val="扁平风动画模板"/>
  <p:tag name="ISPRING_PRESENTATION_TITLE" val="极简线条汇报PPT模板"/>
</p:tagLst>
</file>

<file path=ppt/tags/tag2.xml><?xml version="1.0" encoding="utf-8"?>
<p:tagLst xmlns:p="http://schemas.openxmlformats.org/presentationml/2006/main">
  <p:tag name="PA" val="v3.1.0"/>
</p:tagLst>
</file>

<file path=ppt/tags/tag3.xml><?xml version="1.0" encoding="utf-8"?>
<p:tagLst xmlns:p="http://schemas.openxmlformats.org/presentationml/2006/main">
  <p:tag name="PA" val="v3.1.0"/>
</p:tagLst>
</file>

<file path=ppt/tags/tag4.xml><?xml version="1.0" encoding="utf-8"?>
<p:tagLst xmlns:p="http://schemas.openxmlformats.org/presentationml/2006/main">
  <p:tag name="PA" val="v3.1.0"/>
</p:tagLst>
</file>

<file path=ppt/tags/tag5.xml><?xml version="1.0" encoding="utf-8"?>
<p:tagLst xmlns:p="http://schemas.openxmlformats.org/presentationml/2006/main">
  <p:tag name="PA" val="v3.1.0"/>
</p:tagLst>
</file>

<file path=ppt/tags/tag6.xml><?xml version="1.0" encoding="utf-8"?>
<p:tagLst xmlns:p="http://schemas.openxmlformats.org/presentationml/2006/main">
  <p:tag name="PA" val="v3.1.0"/>
</p:tagLst>
</file>

<file path=ppt/tags/tag7.xml><?xml version="1.0" encoding="utf-8"?>
<p:tagLst xmlns:p="http://schemas.openxmlformats.org/presentationml/2006/main">
  <p:tag name="PA" val="v3.1.0"/>
</p:tagLst>
</file>

<file path=ppt/tags/tag8.xml><?xml version="1.0" encoding="utf-8"?>
<p:tagLst xmlns:p="http://schemas.openxmlformats.org/presentationml/2006/main">
  <p:tag name="PA" val="v3.1.0"/>
</p:tagLst>
</file>

<file path=ppt/tags/tag9.xml><?xml version="1.0" encoding="utf-8"?>
<p:tagLst xmlns:p="http://schemas.openxmlformats.org/presentationml/2006/main">
  <p:tag name="PA" val="v3.1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E3E3E"/>
      </a:accent1>
      <a:accent2>
        <a:srgbClr val="4E4E4E"/>
      </a:accent2>
      <a:accent3>
        <a:srgbClr val="717171"/>
      </a:accent3>
      <a:accent4>
        <a:srgbClr val="919191"/>
      </a:accent4>
      <a:accent5>
        <a:srgbClr val="A6A6A6"/>
      </a:accent5>
      <a:accent6>
        <a:srgbClr val="D7D7D7"/>
      </a:accent6>
      <a:hlink>
        <a:srgbClr val="3E3E3E"/>
      </a:hlink>
      <a:folHlink>
        <a:srgbClr val="BFBFBF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6113</Words>
  <Application>WPS 演示</Application>
  <PresentationFormat>自定义</PresentationFormat>
  <Paragraphs>784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Calibri</vt:lpstr>
      <vt:lpstr>Impact</vt:lpstr>
      <vt:lpstr>等线</vt:lpstr>
      <vt:lpstr>黑体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灰色多边形</dc:title>
  <dc:creator>第一PPT</dc:creator>
  <cp:keywords>www.1ppt.com</cp:keywords>
  <dc:description>www.1ppt.com</dc:description>
  <cp:lastModifiedBy>Administrator</cp:lastModifiedBy>
  <cp:revision>650</cp:revision>
  <dcterms:created xsi:type="dcterms:W3CDTF">2014-08-06T02:23:00Z</dcterms:created>
  <dcterms:modified xsi:type="dcterms:W3CDTF">2021-03-16T11:08:07Z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